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Inter" panose="020B0604020202020204" charset="0"/>
      <p:regular r:id="rId16"/>
    </p:embeddedFont>
    <p:embeddedFont>
      <p:font typeface="Inter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19.01.2026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‹nr.›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11784359" y="3091015"/>
            <a:ext cx="6149130" cy="4104827"/>
          </a:xfrm>
          <a:custGeom>
            <a:avLst/>
            <a:gdLst/>
            <a:ahLst/>
            <a:cxnLst/>
            <a:rect l="l" t="t" r="r" b="b"/>
            <a:pathLst>
              <a:path w="6149130" h="4104827">
                <a:moveTo>
                  <a:pt x="0" y="0"/>
                </a:moveTo>
                <a:lnTo>
                  <a:pt x="6149130" y="0"/>
                </a:lnTo>
                <a:lnTo>
                  <a:pt x="6149130" y="4104827"/>
                </a:lnTo>
                <a:lnTo>
                  <a:pt x="0" y="4104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992238" y="4005710"/>
            <a:ext cx="8762552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Welkom bij onze Portfolio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5259734"/>
            <a:ext cx="944552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Een presentatie over persoonlijke groei, projectontwikkeling en de toekomst van digitale ervaringen.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64559" y="757828"/>
            <a:ext cx="1907229" cy="518074"/>
            <a:chOff x="0" y="0"/>
            <a:chExt cx="2542972" cy="69076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42921" cy="690753"/>
            </a:xfrm>
            <a:custGeom>
              <a:avLst/>
              <a:gdLst/>
              <a:ahLst/>
              <a:cxnLst/>
              <a:rect l="l" t="t" r="r" b="b"/>
              <a:pathLst>
                <a:path w="2542921" h="690753">
                  <a:moveTo>
                    <a:pt x="0" y="123444"/>
                  </a:moveTo>
                  <a:cubicBezTo>
                    <a:pt x="0" y="55245"/>
                    <a:pt x="55245" y="0"/>
                    <a:pt x="123444" y="0"/>
                  </a:cubicBezTo>
                  <a:lnTo>
                    <a:pt x="2419477" y="0"/>
                  </a:lnTo>
                  <a:cubicBezTo>
                    <a:pt x="2487676" y="0"/>
                    <a:pt x="2542921" y="55245"/>
                    <a:pt x="2542921" y="123444"/>
                  </a:cubicBezTo>
                  <a:lnTo>
                    <a:pt x="2542921" y="567309"/>
                  </a:lnTo>
                  <a:cubicBezTo>
                    <a:pt x="2542921" y="635508"/>
                    <a:pt x="2487676" y="690753"/>
                    <a:pt x="2419477" y="690753"/>
                  </a:cubicBezTo>
                  <a:lnTo>
                    <a:pt x="123444" y="690753"/>
                  </a:lnTo>
                  <a:cubicBezTo>
                    <a:pt x="55245" y="690753"/>
                    <a:pt x="0" y="635508"/>
                    <a:pt x="0" y="567309"/>
                  </a:cubicBezTo>
                  <a:close/>
                </a:path>
              </a:pathLst>
            </a:custGeom>
            <a:solidFill>
              <a:srgbClr val="1517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29903" y="773754"/>
            <a:ext cx="1576540" cy="419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49"/>
              </a:lnSpc>
            </a:pPr>
            <a:r>
              <a:rPr lang="en-US" sz="16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HOOFDSTUK 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4559" y="1357465"/>
            <a:ext cx="10852394" cy="889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Databronnen: De Content Vullen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964559" y="2970609"/>
            <a:ext cx="7843247" cy="4411713"/>
          </a:xfrm>
          <a:custGeom>
            <a:avLst/>
            <a:gdLst/>
            <a:ahLst/>
            <a:cxnLst/>
            <a:rect l="l" t="t" r="r" b="b"/>
            <a:pathLst>
              <a:path w="7843247" h="4411713">
                <a:moveTo>
                  <a:pt x="0" y="0"/>
                </a:moveTo>
                <a:lnTo>
                  <a:pt x="7843247" y="0"/>
                </a:lnTo>
                <a:lnTo>
                  <a:pt x="7843247" y="4411714"/>
                </a:lnTo>
                <a:lnTo>
                  <a:pt x="0" y="441171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" b="-7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1" name="TextBox 11"/>
          <p:cNvSpPr txBox="1"/>
          <p:nvPr/>
        </p:nvSpPr>
        <p:spPr>
          <a:xfrm>
            <a:off x="9489729" y="2822819"/>
            <a:ext cx="7843247" cy="140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 content voor het platform is zorgvuldig samengesteld uit diverse bronnen om een rijke en gevarieerde bibliotheek te garanderen.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89729" y="4497438"/>
            <a:ext cx="3445221" cy="44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Online Bronnen: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89729" y="5127279"/>
            <a:ext cx="7843247" cy="1408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Een aanzienlijk deel van de data is afkomstig van openbare API's en gespecialiseerde online databases voor film- en serie-informatie.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89729" y="6801888"/>
            <a:ext cx="4466187" cy="44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AI-Generatie &amp; Aanvulling: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89729" y="7431729"/>
            <a:ext cx="7843247" cy="1849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Voor unieke content en om hiaten op te vullen, is kunstmatige intelligentie ingezet om aanvullende data te genereren of bestaande informatie te verrijken, zoals beschrijvingen, tags of aanbevolen titels.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983009"/>
            <a:ext cx="16303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Pagina's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: Login &amp; </a:t>
            </a: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Registratie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, </a:t>
            </a: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Homepagina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en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</a:t>
            </a: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Detailpagina's</a:t>
            </a:r>
            <a:endParaRPr lang="en-US" sz="5562" b="1" dirty="0">
              <a:solidFill>
                <a:srgbClr val="FFFFFF"/>
              </a:solidFill>
              <a:latin typeface="Inter Bold"/>
              <a:ea typeface="Inter Bold"/>
              <a:cs typeface="Inter Bold"/>
              <a:sym typeface="Inter Bold"/>
            </a:endParaRPr>
          </a:p>
        </p:txBody>
      </p:sp>
      <p:sp>
        <p:nvSpPr>
          <p:cNvPr id="7" name="Freeform 7" descr="preencoded.png"/>
          <p:cNvSpPr/>
          <p:nvPr/>
        </p:nvSpPr>
        <p:spPr>
          <a:xfrm>
            <a:off x="992238" y="3350571"/>
            <a:ext cx="5198269" cy="5198269"/>
          </a:xfrm>
          <a:custGeom>
            <a:avLst/>
            <a:gdLst/>
            <a:ahLst/>
            <a:cxnLst/>
            <a:rect l="l" t="t" r="r" b="b"/>
            <a:pathLst>
              <a:path w="5198269" h="5198269">
                <a:moveTo>
                  <a:pt x="0" y="0"/>
                </a:moveTo>
                <a:lnTo>
                  <a:pt x="5198269" y="0"/>
                </a:lnTo>
                <a:lnTo>
                  <a:pt x="5198269" y="5198269"/>
                </a:lnTo>
                <a:lnTo>
                  <a:pt x="0" y="519826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992238" y="8813302"/>
            <a:ext cx="3544043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Login Pagina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6544866" y="3350571"/>
            <a:ext cx="5198269" cy="5198269"/>
          </a:xfrm>
          <a:custGeom>
            <a:avLst/>
            <a:gdLst/>
            <a:ahLst/>
            <a:cxnLst/>
            <a:rect l="l" t="t" r="r" b="b"/>
            <a:pathLst>
              <a:path w="5198269" h="5198269">
                <a:moveTo>
                  <a:pt x="0" y="0"/>
                </a:moveTo>
                <a:lnTo>
                  <a:pt x="5198268" y="0"/>
                </a:lnTo>
                <a:lnTo>
                  <a:pt x="5198268" y="5198269"/>
                </a:lnTo>
                <a:lnTo>
                  <a:pt x="0" y="519826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TextBox 10"/>
          <p:cNvSpPr txBox="1"/>
          <p:nvPr/>
        </p:nvSpPr>
        <p:spPr>
          <a:xfrm>
            <a:off x="6544866" y="8813302"/>
            <a:ext cx="3544043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Regristratie pagina</a:t>
            </a:r>
          </a:p>
        </p:txBody>
      </p:sp>
      <p:sp>
        <p:nvSpPr>
          <p:cNvPr id="11" name="Freeform 11" descr="preencoded.png"/>
          <p:cNvSpPr/>
          <p:nvPr/>
        </p:nvSpPr>
        <p:spPr>
          <a:xfrm>
            <a:off x="12097493" y="3350571"/>
            <a:ext cx="5198269" cy="5198269"/>
          </a:xfrm>
          <a:custGeom>
            <a:avLst/>
            <a:gdLst/>
            <a:ahLst/>
            <a:cxnLst/>
            <a:rect l="l" t="t" r="r" b="b"/>
            <a:pathLst>
              <a:path w="5198269" h="5198269">
                <a:moveTo>
                  <a:pt x="0" y="0"/>
                </a:moveTo>
                <a:lnTo>
                  <a:pt x="5198269" y="0"/>
                </a:lnTo>
                <a:lnTo>
                  <a:pt x="5198269" y="5198269"/>
                </a:lnTo>
                <a:lnTo>
                  <a:pt x="0" y="5198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2" name="TextBox 12"/>
          <p:cNvSpPr txBox="1"/>
          <p:nvPr/>
        </p:nvSpPr>
        <p:spPr>
          <a:xfrm>
            <a:off x="12097493" y="8813302"/>
            <a:ext cx="3544043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Home Pagina</a:t>
            </a: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781918" y="631031"/>
            <a:ext cx="5895080" cy="736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87"/>
              </a:lnSpc>
            </a:pPr>
            <a:r>
              <a:rPr lang="en-US" sz="45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Pagina's: Series en F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1781918" y="1833410"/>
            <a:ext cx="7216531" cy="7216531"/>
          </a:xfrm>
          <a:custGeom>
            <a:avLst/>
            <a:gdLst/>
            <a:ahLst/>
            <a:cxnLst/>
            <a:rect l="l" t="t" r="r" b="b"/>
            <a:pathLst>
              <a:path w="7216531" h="7216531">
                <a:moveTo>
                  <a:pt x="0" y="0"/>
                </a:moveTo>
                <a:lnTo>
                  <a:pt x="7216530" y="0"/>
                </a:lnTo>
                <a:lnTo>
                  <a:pt x="7216530" y="7216531"/>
                </a:lnTo>
                <a:lnTo>
                  <a:pt x="0" y="7216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1781918" y="9263653"/>
            <a:ext cx="2909888" cy="38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Series Pagina</a:t>
            </a:r>
          </a:p>
        </p:txBody>
      </p:sp>
      <p:sp>
        <p:nvSpPr>
          <p:cNvPr id="9" name="Freeform 9" descr="preencoded.png"/>
          <p:cNvSpPr/>
          <p:nvPr/>
        </p:nvSpPr>
        <p:spPr>
          <a:xfrm>
            <a:off x="9289409" y="1833410"/>
            <a:ext cx="7216531" cy="7216531"/>
          </a:xfrm>
          <a:custGeom>
            <a:avLst/>
            <a:gdLst/>
            <a:ahLst/>
            <a:cxnLst/>
            <a:rect l="l" t="t" r="r" b="b"/>
            <a:pathLst>
              <a:path w="7216531" h="7216531">
                <a:moveTo>
                  <a:pt x="0" y="0"/>
                </a:moveTo>
                <a:lnTo>
                  <a:pt x="7216530" y="0"/>
                </a:lnTo>
                <a:lnTo>
                  <a:pt x="7216530" y="7216531"/>
                </a:lnTo>
                <a:lnTo>
                  <a:pt x="0" y="72165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0" name="TextBox 10"/>
          <p:cNvSpPr txBox="1"/>
          <p:nvPr/>
        </p:nvSpPr>
        <p:spPr>
          <a:xfrm>
            <a:off x="9289409" y="9263653"/>
            <a:ext cx="2909888" cy="382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249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Films Pagina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5" y="9686925"/>
            <a:ext cx="2153260" cy="514350"/>
          </a:xfrm>
          <a:custGeom>
            <a:avLst/>
            <a:gdLst/>
            <a:ahLst/>
            <a:cxnLst/>
            <a:rect l="l" t="t" r="r" b="b"/>
            <a:pathLst>
              <a:path w="2153260" h="514350">
                <a:moveTo>
                  <a:pt x="0" y="0"/>
                </a:moveTo>
                <a:lnTo>
                  <a:pt x="2153260" y="0"/>
                </a:lnTo>
                <a:lnTo>
                  <a:pt x="215326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992238" y="2786510"/>
            <a:ext cx="9445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Samenwerking &amp; Toekomstperspectieven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4926511"/>
            <a:ext cx="9445523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Dit project toont onze capaciteit voor innovatie en technische excellentie. We zijn klaar om samen te werken aan uw volgende digitale succes.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>
            <a:hlinkClick r:id="rId3" tooltip="https://gamma.app/?utm_source=made-with-gamma"/>
          </p:cNvPr>
          <p:cNvSpPr/>
          <p:nvPr/>
        </p:nvSpPr>
        <p:spPr>
          <a:xfrm>
            <a:off x="16049015" y="9686925"/>
            <a:ext cx="2153260" cy="514350"/>
          </a:xfrm>
          <a:custGeom>
            <a:avLst/>
            <a:gdLst/>
            <a:ahLst/>
            <a:cxnLst/>
            <a:rect l="l" t="t" r="r" b="b"/>
            <a:pathLst>
              <a:path w="2153260" h="514350">
                <a:moveTo>
                  <a:pt x="0" y="0"/>
                </a:moveTo>
                <a:lnTo>
                  <a:pt x="2153260" y="0"/>
                </a:lnTo>
                <a:lnTo>
                  <a:pt x="2153260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Freeform 7" descr="preencoded.png"/>
          <p:cNvSpPr/>
          <p:nvPr/>
        </p:nvSpPr>
        <p:spPr>
          <a:xfrm>
            <a:off x="10804179" y="0"/>
            <a:ext cx="7483821" cy="10287000"/>
          </a:xfrm>
          <a:custGeom>
            <a:avLst/>
            <a:gdLst/>
            <a:ahLst/>
            <a:cxnLst/>
            <a:rect l="l" t="t" r="r" b="b"/>
            <a:pathLst>
              <a:path w="7483821" h="10287000">
                <a:moveTo>
                  <a:pt x="0" y="0"/>
                </a:moveTo>
                <a:lnTo>
                  <a:pt x="7483821" y="0"/>
                </a:lnTo>
                <a:lnTo>
                  <a:pt x="74838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4562" b="-4562"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8" name="Group 8"/>
          <p:cNvGrpSpPr/>
          <p:nvPr/>
        </p:nvGrpSpPr>
        <p:grpSpPr>
          <a:xfrm>
            <a:off x="755152" y="1104901"/>
            <a:ext cx="2902448" cy="1090908"/>
            <a:chOff x="0" y="0"/>
            <a:chExt cx="1948256" cy="54053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948180" cy="540512"/>
            </a:xfrm>
            <a:custGeom>
              <a:avLst/>
              <a:gdLst/>
              <a:ahLst/>
              <a:cxnLst/>
              <a:rect l="l" t="t" r="r" b="b"/>
              <a:pathLst>
                <a:path w="1948180" h="540512">
                  <a:moveTo>
                    <a:pt x="0" y="96647"/>
                  </a:moveTo>
                  <a:cubicBezTo>
                    <a:pt x="0" y="43307"/>
                    <a:pt x="43307" y="0"/>
                    <a:pt x="96647" y="0"/>
                  </a:cubicBezTo>
                  <a:lnTo>
                    <a:pt x="1851533" y="0"/>
                  </a:lnTo>
                  <a:cubicBezTo>
                    <a:pt x="1904873" y="0"/>
                    <a:pt x="1948180" y="43307"/>
                    <a:pt x="1948180" y="96647"/>
                  </a:cubicBezTo>
                  <a:lnTo>
                    <a:pt x="1948180" y="443865"/>
                  </a:lnTo>
                  <a:cubicBezTo>
                    <a:pt x="1948180" y="497205"/>
                    <a:pt x="1904873" y="540512"/>
                    <a:pt x="1851533" y="540512"/>
                  </a:cubicBezTo>
                  <a:lnTo>
                    <a:pt x="96647" y="540512"/>
                  </a:lnTo>
                  <a:cubicBezTo>
                    <a:pt x="43307" y="540512"/>
                    <a:pt x="0" y="497205"/>
                    <a:pt x="0" y="443865"/>
                  </a:cubicBezTo>
                  <a:close/>
                </a:path>
              </a:pathLst>
            </a:custGeom>
            <a:solidFill>
              <a:srgbClr val="1517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 dirty="0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85107" y="1618426"/>
            <a:ext cx="2239718" cy="2786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125"/>
              </a:lnSpc>
            </a:pPr>
            <a:r>
              <a:rPr lang="en-US" sz="2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HOOFDSTUK 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55152" y="2262930"/>
            <a:ext cx="9919697" cy="13677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41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Persoonlijke Groei &amp; Ontwikkelde Vaardigheden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40864" y="3939931"/>
            <a:ext cx="4880524" cy="2019300"/>
            <a:chOff x="0" y="0"/>
            <a:chExt cx="6507366" cy="2692400"/>
          </a:xfrm>
        </p:grpSpPr>
        <p:sp>
          <p:nvSpPr>
            <p:cNvPr id="13" name="Freeform 13"/>
            <p:cNvSpPr/>
            <p:nvPr/>
          </p:nvSpPr>
          <p:spPr>
            <a:xfrm>
              <a:off x="19050" y="19050"/>
              <a:ext cx="6469253" cy="2654300"/>
            </a:xfrm>
            <a:custGeom>
              <a:avLst/>
              <a:gdLst/>
              <a:ahLst/>
              <a:cxnLst/>
              <a:rect l="l" t="t" r="r" b="b"/>
              <a:pathLst>
                <a:path w="6469253" h="2654300">
                  <a:moveTo>
                    <a:pt x="0" y="182880"/>
                  </a:moveTo>
                  <a:cubicBezTo>
                    <a:pt x="0" y="81915"/>
                    <a:pt x="82550" y="0"/>
                    <a:pt x="184404" y="0"/>
                  </a:cubicBezTo>
                  <a:lnTo>
                    <a:pt x="6284849" y="0"/>
                  </a:lnTo>
                  <a:cubicBezTo>
                    <a:pt x="6386703" y="0"/>
                    <a:pt x="6469253" y="81915"/>
                    <a:pt x="6469253" y="182880"/>
                  </a:cubicBezTo>
                  <a:lnTo>
                    <a:pt x="6469253" y="2471420"/>
                  </a:lnTo>
                  <a:cubicBezTo>
                    <a:pt x="6469253" y="2572385"/>
                    <a:pt x="6386703" y="2654300"/>
                    <a:pt x="6284849" y="2654300"/>
                  </a:cubicBezTo>
                  <a:lnTo>
                    <a:pt x="184404" y="2654300"/>
                  </a:lnTo>
                  <a:cubicBezTo>
                    <a:pt x="82550" y="2654300"/>
                    <a:pt x="0" y="2572385"/>
                    <a:pt x="0" y="2471420"/>
                  </a:cubicBez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6507353" cy="2692400"/>
            </a:xfrm>
            <a:custGeom>
              <a:avLst/>
              <a:gdLst/>
              <a:ahLst/>
              <a:cxnLst/>
              <a:rect l="l" t="t" r="r" b="b"/>
              <a:pathLst>
                <a:path w="6507353" h="2692400">
                  <a:moveTo>
                    <a:pt x="0" y="201930"/>
                  </a:moveTo>
                  <a:cubicBezTo>
                    <a:pt x="0" y="90297"/>
                    <a:pt x="91186" y="0"/>
                    <a:pt x="203454" y="0"/>
                  </a:cubicBezTo>
                  <a:lnTo>
                    <a:pt x="6303899" y="0"/>
                  </a:lnTo>
                  <a:lnTo>
                    <a:pt x="6303899" y="19050"/>
                  </a:lnTo>
                  <a:lnTo>
                    <a:pt x="6303899" y="0"/>
                  </a:lnTo>
                  <a:cubicBezTo>
                    <a:pt x="6416167" y="0"/>
                    <a:pt x="6507353" y="90297"/>
                    <a:pt x="6507353" y="201930"/>
                  </a:cubicBezTo>
                  <a:lnTo>
                    <a:pt x="6488303" y="201930"/>
                  </a:lnTo>
                  <a:lnTo>
                    <a:pt x="6507353" y="201930"/>
                  </a:lnTo>
                  <a:lnTo>
                    <a:pt x="6507353" y="2490470"/>
                  </a:lnTo>
                  <a:lnTo>
                    <a:pt x="6488303" y="2490470"/>
                  </a:lnTo>
                  <a:lnTo>
                    <a:pt x="6507353" y="2490470"/>
                  </a:lnTo>
                  <a:cubicBezTo>
                    <a:pt x="6507353" y="2602103"/>
                    <a:pt x="6416167" y="2692400"/>
                    <a:pt x="6303899" y="2692400"/>
                  </a:cubicBezTo>
                  <a:lnTo>
                    <a:pt x="6303899" y="2673350"/>
                  </a:lnTo>
                  <a:lnTo>
                    <a:pt x="6303899" y="2692400"/>
                  </a:lnTo>
                  <a:lnTo>
                    <a:pt x="203454" y="2692400"/>
                  </a:lnTo>
                  <a:lnTo>
                    <a:pt x="203454" y="2673350"/>
                  </a:lnTo>
                  <a:lnTo>
                    <a:pt x="203454" y="2692400"/>
                  </a:lnTo>
                  <a:cubicBezTo>
                    <a:pt x="91186" y="2692400"/>
                    <a:pt x="0" y="2602103"/>
                    <a:pt x="0" y="2490470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90470"/>
                  </a:lnTo>
                  <a:lnTo>
                    <a:pt x="19050" y="2490470"/>
                  </a:lnTo>
                  <a:lnTo>
                    <a:pt x="38100" y="2490470"/>
                  </a:lnTo>
                  <a:cubicBezTo>
                    <a:pt x="38100" y="2580767"/>
                    <a:pt x="112014" y="2654300"/>
                    <a:pt x="203454" y="2654300"/>
                  </a:cubicBezTo>
                  <a:lnTo>
                    <a:pt x="6303899" y="2654300"/>
                  </a:lnTo>
                  <a:cubicBezTo>
                    <a:pt x="6395339" y="2654300"/>
                    <a:pt x="6469253" y="2580767"/>
                    <a:pt x="6469253" y="2490470"/>
                  </a:cubicBezTo>
                  <a:lnTo>
                    <a:pt x="6469253" y="201930"/>
                  </a:lnTo>
                  <a:cubicBezTo>
                    <a:pt x="6469253" y="111633"/>
                    <a:pt x="6395339" y="38100"/>
                    <a:pt x="6303899" y="38100"/>
                  </a:cubicBezTo>
                  <a:lnTo>
                    <a:pt x="203454" y="38100"/>
                  </a:lnTo>
                  <a:lnTo>
                    <a:pt x="203454" y="19050"/>
                  </a:lnTo>
                  <a:lnTo>
                    <a:pt x="203454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C0C1D7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26577" y="3954218"/>
            <a:ext cx="114300" cy="1990725"/>
            <a:chOff x="0" y="0"/>
            <a:chExt cx="152400" cy="26543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52400" cy="2654300"/>
            </a:xfrm>
            <a:custGeom>
              <a:avLst/>
              <a:gdLst/>
              <a:ahLst/>
              <a:cxnLst/>
              <a:rect l="l" t="t" r="r" b="b"/>
              <a:pathLst>
                <a:path w="152400" h="2654300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578100"/>
                  </a:lnTo>
                  <a:cubicBezTo>
                    <a:pt x="152400" y="2620137"/>
                    <a:pt x="118237" y="2654300"/>
                    <a:pt x="76200" y="2654300"/>
                  </a:cubicBezTo>
                  <a:cubicBezTo>
                    <a:pt x="34163" y="2654300"/>
                    <a:pt x="0" y="2620137"/>
                    <a:pt x="0" y="2578100"/>
                  </a:cubicBezTo>
                  <a:close/>
                </a:path>
              </a:pathLst>
            </a:custGeom>
            <a:solidFill>
              <a:srgbClr val="4950B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85107" y="4169864"/>
            <a:ext cx="3828012" cy="36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0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Diepere JavaScript Integratie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85107" y="4607719"/>
            <a:ext cx="4277763" cy="10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6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Van basisfunctionaliteit naar complexe, interactieve elementen met geavanceerd JavaScript.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5808459" y="3939931"/>
            <a:ext cx="4880667" cy="2019300"/>
            <a:chOff x="0" y="0"/>
            <a:chExt cx="6507556" cy="2692400"/>
          </a:xfrm>
        </p:grpSpPr>
        <p:sp>
          <p:nvSpPr>
            <p:cNvPr id="20" name="Freeform 20"/>
            <p:cNvSpPr/>
            <p:nvPr/>
          </p:nvSpPr>
          <p:spPr>
            <a:xfrm>
              <a:off x="19050" y="19050"/>
              <a:ext cx="6469507" cy="2654300"/>
            </a:xfrm>
            <a:custGeom>
              <a:avLst/>
              <a:gdLst/>
              <a:ahLst/>
              <a:cxnLst/>
              <a:rect l="l" t="t" r="r" b="b"/>
              <a:pathLst>
                <a:path w="6469507" h="2654300">
                  <a:moveTo>
                    <a:pt x="0" y="182880"/>
                  </a:moveTo>
                  <a:cubicBezTo>
                    <a:pt x="0" y="81915"/>
                    <a:pt x="82550" y="0"/>
                    <a:pt x="184404" y="0"/>
                  </a:cubicBezTo>
                  <a:lnTo>
                    <a:pt x="6285103" y="0"/>
                  </a:lnTo>
                  <a:cubicBezTo>
                    <a:pt x="6386957" y="0"/>
                    <a:pt x="6469507" y="81915"/>
                    <a:pt x="6469507" y="182880"/>
                  </a:cubicBezTo>
                  <a:lnTo>
                    <a:pt x="6469507" y="2471420"/>
                  </a:lnTo>
                  <a:cubicBezTo>
                    <a:pt x="6469507" y="2572385"/>
                    <a:pt x="6386957" y="2654300"/>
                    <a:pt x="6285103" y="2654300"/>
                  </a:cubicBezTo>
                  <a:lnTo>
                    <a:pt x="184404" y="2654300"/>
                  </a:lnTo>
                  <a:cubicBezTo>
                    <a:pt x="82550" y="2654300"/>
                    <a:pt x="0" y="2572385"/>
                    <a:pt x="0" y="2471420"/>
                  </a:cubicBez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6507607" cy="2692400"/>
            </a:xfrm>
            <a:custGeom>
              <a:avLst/>
              <a:gdLst/>
              <a:ahLst/>
              <a:cxnLst/>
              <a:rect l="l" t="t" r="r" b="b"/>
              <a:pathLst>
                <a:path w="6507607" h="2692400">
                  <a:moveTo>
                    <a:pt x="0" y="201930"/>
                  </a:moveTo>
                  <a:cubicBezTo>
                    <a:pt x="0" y="90297"/>
                    <a:pt x="91186" y="0"/>
                    <a:pt x="203454" y="0"/>
                  </a:cubicBezTo>
                  <a:lnTo>
                    <a:pt x="6304153" y="0"/>
                  </a:lnTo>
                  <a:lnTo>
                    <a:pt x="6304153" y="19050"/>
                  </a:lnTo>
                  <a:lnTo>
                    <a:pt x="6304153" y="0"/>
                  </a:lnTo>
                  <a:cubicBezTo>
                    <a:pt x="6416421" y="0"/>
                    <a:pt x="6507607" y="90297"/>
                    <a:pt x="6507607" y="201930"/>
                  </a:cubicBezTo>
                  <a:lnTo>
                    <a:pt x="6488557" y="201930"/>
                  </a:lnTo>
                  <a:lnTo>
                    <a:pt x="6507607" y="201930"/>
                  </a:lnTo>
                  <a:lnTo>
                    <a:pt x="6507607" y="2490470"/>
                  </a:lnTo>
                  <a:lnTo>
                    <a:pt x="6488557" y="2490470"/>
                  </a:lnTo>
                  <a:lnTo>
                    <a:pt x="6507607" y="2490470"/>
                  </a:lnTo>
                  <a:cubicBezTo>
                    <a:pt x="6507607" y="2602103"/>
                    <a:pt x="6416421" y="2692400"/>
                    <a:pt x="6304153" y="2692400"/>
                  </a:cubicBezTo>
                  <a:lnTo>
                    <a:pt x="6304153" y="2673350"/>
                  </a:lnTo>
                  <a:lnTo>
                    <a:pt x="6304153" y="2692400"/>
                  </a:lnTo>
                  <a:lnTo>
                    <a:pt x="203454" y="2692400"/>
                  </a:lnTo>
                  <a:lnTo>
                    <a:pt x="203454" y="2673350"/>
                  </a:lnTo>
                  <a:lnTo>
                    <a:pt x="203454" y="2692400"/>
                  </a:lnTo>
                  <a:cubicBezTo>
                    <a:pt x="91186" y="2692400"/>
                    <a:pt x="0" y="2602103"/>
                    <a:pt x="0" y="2490470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490470"/>
                  </a:lnTo>
                  <a:lnTo>
                    <a:pt x="19050" y="2490470"/>
                  </a:lnTo>
                  <a:lnTo>
                    <a:pt x="38100" y="2490470"/>
                  </a:lnTo>
                  <a:cubicBezTo>
                    <a:pt x="38100" y="2580767"/>
                    <a:pt x="112014" y="2654300"/>
                    <a:pt x="203454" y="2654300"/>
                  </a:cubicBezTo>
                  <a:lnTo>
                    <a:pt x="6304153" y="2654300"/>
                  </a:lnTo>
                  <a:cubicBezTo>
                    <a:pt x="6395593" y="2654300"/>
                    <a:pt x="6469507" y="2580767"/>
                    <a:pt x="6469507" y="2490470"/>
                  </a:cubicBezTo>
                  <a:lnTo>
                    <a:pt x="6469507" y="201930"/>
                  </a:lnTo>
                  <a:cubicBezTo>
                    <a:pt x="6469507" y="111633"/>
                    <a:pt x="6395593" y="38100"/>
                    <a:pt x="6304153" y="38100"/>
                  </a:cubicBezTo>
                  <a:lnTo>
                    <a:pt x="203454" y="38100"/>
                  </a:lnTo>
                  <a:lnTo>
                    <a:pt x="203454" y="19050"/>
                  </a:lnTo>
                  <a:lnTo>
                    <a:pt x="203454" y="38100"/>
                  </a:lnTo>
                  <a:cubicBezTo>
                    <a:pt x="112014" y="38100"/>
                    <a:pt x="38100" y="111633"/>
                    <a:pt x="38100" y="201930"/>
                  </a:cubicBezTo>
                  <a:close/>
                </a:path>
              </a:pathLst>
            </a:custGeom>
            <a:solidFill>
              <a:srgbClr val="C0C1D7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794172" y="3954218"/>
            <a:ext cx="114300" cy="1990725"/>
            <a:chOff x="0" y="0"/>
            <a:chExt cx="152400" cy="26543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52400" cy="2654300"/>
            </a:xfrm>
            <a:custGeom>
              <a:avLst/>
              <a:gdLst/>
              <a:ahLst/>
              <a:cxnLst/>
              <a:rect l="l" t="t" r="r" b="b"/>
              <a:pathLst>
                <a:path w="152400" h="2654300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2578100"/>
                  </a:lnTo>
                  <a:cubicBezTo>
                    <a:pt x="152400" y="2620137"/>
                    <a:pt x="118237" y="2654300"/>
                    <a:pt x="76200" y="2654300"/>
                  </a:cubicBezTo>
                  <a:cubicBezTo>
                    <a:pt x="34163" y="2654300"/>
                    <a:pt x="0" y="2620137"/>
                    <a:pt x="0" y="2578100"/>
                  </a:cubicBezTo>
                  <a:close/>
                </a:path>
              </a:pathLst>
            </a:custGeom>
            <a:solidFill>
              <a:srgbClr val="4950B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152702" y="4169864"/>
            <a:ext cx="4141737" cy="36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0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Iframes: Veelzijdigheid Ontdekt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152702" y="4607719"/>
            <a:ext cx="4277916" cy="1092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6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Strategisch gebruik van diverse iframe-types voor naadloze contentintegratie en functionaliteit binnen het platform.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740864" y="6146302"/>
            <a:ext cx="4880524" cy="2364581"/>
            <a:chOff x="0" y="0"/>
            <a:chExt cx="6507366" cy="3152775"/>
          </a:xfrm>
        </p:grpSpPr>
        <p:sp>
          <p:nvSpPr>
            <p:cNvPr id="27" name="Freeform 27"/>
            <p:cNvSpPr/>
            <p:nvPr/>
          </p:nvSpPr>
          <p:spPr>
            <a:xfrm>
              <a:off x="19050" y="19050"/>
              <a:ext cx="6469253" cy="3114675"/>
            </a:xfrm>
            <a:custGeom>
              <a:avLst/>
              <a:gdLst/>
              <a:ahLst/>
              <a:cxnLst/>
              <a:rect l="l" t="t" r="r" b="b"/>
              <a:pathLst>
                <a:path w="6469253" h="3114675">
                  <a:moveTo>
                    <a:pt x="0" y="182880"/>
                  </a:moveTo>
                  <a:cubicBezTo>
                    <a:pt x="0" y="81915"/>
                    <a:pt x="82423" y="0"/>
                    <a:pt x="184023" y="0"/>
                  </a:cubicBezTo>
                  <a:lnTo>
                    <a:pt x="6285230" y="0"/>
                  </a:lnTo>
                  <a:cubicBezTo>
                    <a:pt x="6386830" y="0"/>
                    <a:pt x="6469253" y="81915"/>
                    <a:pt x="6469253" y="182880"/>
                  </a:cubicBezTo>
                  <a:lnTo>
                    <a:pt x="6469253" y="2931795"/>
                  </a:lnTo>
                  <a:cubicBezTo>
                    <a:pt x="6469253" y="3032760"/>
                    <a:pt x="6386830" y="3114675"/>
                    <a:pt x="6285230" y="3114675"/>
                  </a:cubicBezTo>
                  <a:lnTo>
                    <a:pt x="184023" y="3114675"/>
                  </a:lnTo>
                  <a:cubicBezTo>
                    <a:pt x="82423" y="3114675"/>
                    <a:pt x="0" y="3032760"/>
                    <a:pt x="0" y="2931795"/>
                  </a:cubicBez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0" y="0"/>
              <a:ext cx="6507353" cy="3152775"/>
            </a:xfrm>
            <a:custGeom>
              <a:avLst/>
              <a:gdLst/>
              <a:ahLst/>
              <a:cxnLst/>
              <a:rect l="l" t="t" r="r" b="b"/>
              <a:pathLst>
                <a:path w="6507353" h="3152775">
                  <a:moveTo>
                    <a:pt x="0" y="201930"/>
                  </a:moveTo>
                  <a:cubicBezTo>
                    <a:pt x="0" y="90297"/>
                    <a:pt x="91059" y="0"/>
                    <a:pt x="203073" y="0"/>
                  </a:cubicBezTo>
                  <a:lnTo>
                    <a:pt x="6304280" y="0"/>
                  </a:lnTo>
                  <a:lnTo>
                    <a:pt x="6304280" y="19050"/>
                  </a:lnTo>
                  <a:lnTo>
                    <a:pt x="6304280" y="0"/>
                  </a:lnTo>
                  <a:cubicBezTo>
                    <a:pt x="6416294" y="0"/>
                    <a:pt x="6507353" y="90297"/>
                    <a:pt x="6507353" y="201930"/>
                  </a:cubicBezTo>
                  <a:lnTo>
                    <a:pt x="6488303" y="201930"/>
                  </a:lnTo>
                  <a:lnTo>
                    <a:pt x="6507353" y="201930"/>
                  </a:lnTo>
                  <a:lnTo>
                    <a:pt x="6507353" y="2950845"/>
                  </a:lnTo>
                  <a:lnTo>
                    <a:pt x="6488303" y="2950845"/>
                  </a:lnTo>
                  <a:lnTo>
                    <a:pt x="6507353" y="2950845"/>
                  </a:lnTo>
                  <a:cubicBezTo>
                    <a:pt x="6507353" y="3062478"/>
                    <a:pt x="6416294" y="3152775"/>
                    <a:pt x="6304280" y="3152775"/>
                  </a:cubicBezTo>
                  <a:lnTo>
                    <a:pt x="6304280" y="3133725"/>
                  </a:lnTo>
                  <a:lnTo>
                    <a:pt x="6304280" y="3152775"/>
                  </a:lnTo>
                  <a:lnTo>
                    <a:pt x="203073" y="3152775"/>
                  </a:lnTo>
                  <a:lnTo>
                    <a:pt x="203073" y="3133725"/>
                  </a:lnTo>
                  <a:lnTo>
                    <a:pt x="203073" y="3152775"/>
                  </a:lnTo>
                  <a:cubicBezTo>
                    <a:pt x="91059" y="3152775"/>
                    <a:pt x="0" y="3062478"/>
                    <a:pt x="0" y="2950845"/>
                  </a:cubicBezTo>
                  <a:lnTo>
                    <a:pt x="0" y="201930"/>
                  </a:lnTo>
                  <a:lnTo>
                    <a:pt x="19050" y="201930"/>
                  </a:lnTo>
                  <a:lnTo>
                    <a:pt x="0" y="201930"/>
                  </a:lnTo>
                  <a:moveTo>
                    <a:pt x="38100" y="201930"/>
                  </a:moveTo>
                  <a:lnTo>
                    <a:pt x="38100" y="2950845"/>
                  </a:lnTo>
                  <a:lnTo>
                    <a:pt x="19050" y="2950845"/>
                  </a:lnTo>
                  <a:lnTo>
                    <a:pt x="38100" y="2950845"/>
                  </a:lnTo>
                  <a:cubicBezTo>
                    <a:pt x="38100" y="3041269"/>
                    <a:pt x="111887" y="3114675"/>
                    <a:pt x="203073" y="3114675"/>
                  </a:cubicBezTo>
                  <a:lnTo>
                    <a:pt x="6304280" y="3114675"/>
                  </a:lnTo>
                  <a:cubicBezTo>
                    <a:pt x="6395466" y="3114675"/>
                    <a:pt x="6469253" y="3041269"/>
                    <a:pt x="6469253" y="2950845"/>
                  </a:cubicBezTo>
                  <a:lnTo>
                    <a:pt x="6469253" y="201930"/>
                  </a:lnTo>
                  <a:cubicBezTo>
                    <a:pt x="6469253" y="111506"/>
                    <a:pt x="6395466" y="38100"/>
                    <a:pt x="6304280" y="38100"/>
                  </a:cubicBezTo>
                  <a:lnTo>
                    <a:pt x="203073" y="38100"/>
                  </a:lnTo>
                  <a:lnTo>
                    <a:pt x="203073" y="19050"/>
                  </a:lnTo>
                  <a:lnTo>
                    <a:pt x="203073" y="38100"/>
                  </a:lnTo>
                  <a:cubicBezTo>
                    <a:pt x="111887" y="38100"/>
                    <a:pt x="38100" y="111506"/>
                    <a:pt x="38100" y="201930"/>
                  </a:cubicBezTo>
                  <a:close/>
                </a:path>
              </a:pathLst>
            </a:custGeom>
            <a:solidFill>
              <a:srgbClr val="C0C1D7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26577" y="6160589"/>
            <a:ext cx="114300" cy="2336006"/>
            <a:chOff x="0" y="0"/>
            <a:chExt cx="152400" cy="311467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52400" cy="3114675"/>
            </a:xfrm>
            <a:custGeom>
              <a:avLst/>
              <a:gdLst/>
              <a:ahLst/>
              <a:cxnLst/>
              <a:rect l="l" t="t" r="r" b="b"/>
              <a:pathLst>
                <a:path w="152400" h="3114675">
                  <a:moveTo>
                    <a:pt x="0" y="76200"/>
                  </a:moveTo>
                  <a:cubicBezTo>
                    <a:pt x="0" y="34163"/>
                    <a:pt x="34163" y="0"/>
                    <a:pt x="76200" y="0"/>
                  </a:cubicBezTo>
                  <a:cubicBezTo>
                    <a:pt x="118237" y="0"/>
                    <a:pt x="152400" y="34163"/>
                    <a:pt x="152400" y="76200"/>
                  </a:cubicBezTo>
                  <a:lnTo>
                    <a:pt x="152400" y="3038475"/>
                  </a:lnTo>
                  <a:cubicBezTo>
                    <a:pt x="152400" y="3080512"/>
                    <a:pt x="118237" y="3114675"/>
                    <a:pt x="76200" y="3114675"/>
                  </a:cubicBezTo>
                  <a:cubicBezTo>
                    <a:pt x="34163" y="3114675"/>
                    <a:pt x="0" y="3080512"/>
                    <a:pt x="0" y="3038475"/>
                  </a:cubicBezTo>
                  <a:close/>
                </a:path>
              </a:pathLst>
            </a:custGeom>
            <a:solidFill>
              <a:srgbClr val="4950BC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85107" y="6376245"/>
            <a:ext cx="4052297" cy="365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20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Samenwerking &amp; Versiebeheer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85107" y="6814099"/>
            <a:ext cx="4277763" cy="1438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6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Effectieve samenwerking in een team van twee, ondersteund door GitHub en GitHub Desktop voor gestroomlijnd versiebeheer via repositories.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43423" y="1164879"/>
            <a:ext cx="1869281" cy="506616"/>
            <a:chOff x="0" y="0"/>
            <a:chExt cx="2492375" cy="67548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92375" cy="675513"/>
            </a:xfrm>
            <a:custGeom>
              <a:avLst/>
              <a:gdLst/>
              <a:ahLst/>
              <a:cxnLst/>
              <a:rect l="l" t="t" r="r" b="b"/>
              <a:pathLst>
                <a:path w="2492375" h="675513">
                  <a:moveTo>
                    <a:pt x="0" y="120777"/>
                  </a:moveTo>
                  <a:cubicBezTo>
                    <a:pt x="0" y="54102"/>
                    <a:pt x="54102" y="0"/>
                    <a:pt x="120777" y="0"/>
                  </a:cubicBezTo>
                  <a:lnTo>
                    <a:pt x="2371598" y="0"/>
                  </a:lnTo>
                  <a:cubicBezTo>
                    <a:pt x="2438273" y="0"/>
                    <a:pt x="2492375" y="54102"/>
                    <a:pt x="2492375" y="120777"/>
                  </a:cubicBezTo>
                  <a:lnTo>
                    <a:pt x="2492375" y="554736"/>
                  </a:lnTo>
                  <a:cubicBezTo>
                    <a:pt x="2492375" y="621411"/>
                    <a:pt x="2438273" y="675513"/>
                    <a:pt x="2371598" y="675513"/>
                  </a:cubicBezTo>
                  <a:lnTo>
                    <a:pt x="120777" y="675513"/>
                  </a:lnTo>
                  <a:cubicBezTo>
                    <a:pt x="54102" y="675513"/>
                    <a:pt x="0" y="621411"/>
                    <a:pt x="0" y="554736"/>
                  </a:cubicBezTo>
                  <a:close/>
                </a:path>
              </a:pathLst>
            </a:custGeom>
            <a:solidFill>
              <a:srgbClr val="1517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105052" y="1188539"/>
            <a:ext cx="1546022" cy="402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16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HOOFDSTUK 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3423" y="1741141"/>
            <a:ext cx="15970891" cy="880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625"/>
              </a:lnSpc>
            </a:pPr>
            <a:r>
              <a:rPr lang="en-US" sz="52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Wireframe: Van Concept naar Definitief Ontwerp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43423" y="3173168"/>
            <a:ext cx="13842359" cy="957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Het ontwerpproces begon met het concept van een intuïtief en gebruiksvriendelijk streamingplatform. Eerst werd de algemene structuur vastgelegd, inclusief essentiële pagina's zoals: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43423" y="4278068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Login &amp; Registratie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43423" y="4803429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Homepagina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3423" y="5328790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Film- &amp; Serieoverzichten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423" y="5854151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Zoekfunctionaliteit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43423" y="6379521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Admin Dashboard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43423" y="6904882"/>
            <a:ext cx="13842359" cy="52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11051" lvl="1" indent="-155525" algn="l">
              <a:lnSpc>
                <a:spcPts val="3374"/>
              </a:lnSpc>
              <a:buFont typeface="Arial"/>
              <a:buChar char="•"/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Video Upload &amp; Download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43423" y="7733405"/>
            <a:ext cx="16401155" cy="1388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062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Vervolgens werden per pagina de belangrijkste onderdelen gepositioneerd: navigatiemenu's, contentoverzichten en detailinformatie. Het definitieve ontwerp is op deze wireframes gebaseerd, met een focus op een logische en intuïtieve gebruikerservaring die de kijker centraal stelt.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11784359" y="3091015"/>
            <a:ext cx="6149130" cy="4104827"/>
          </a:xfrm>
          <a:custGeom>
            <a:avLst/>
            <a:gdLst/>
            <a:ahLst/>
            <a:cxnLst/>
            <a:rect l="l" t="t" r="r" b="b"/>
            <a:pathLst>
              <a:path w="6149130" h="4104827">
                <a:moveTo>
                  <a:pt x="0" y="0"/>
                </a:moveTo>
                <a:lnTo>
                  <a:pt x="6149130" y="0"/>
                </a:lnTo>
                <a:lnTo>
                  <a:pt x="6149130" y="4104827"/>
                </a:lnTo>
                <a:lnTo>
                  <a:pt x="0" y="410482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7" name="TextBox 7"/>
          <p:cNvSpPr txBox="1"/>
          <p:nvPr/>
        </p:nvSpPr>
        <p:spPr>
          <a:xfrm>
            <a:off x="992238" y="3335836"/>
            <a:ext cx="9445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De Visie: Wireframe in Actie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92238" y="5475837"/>
            <a:ext cx="9445523" cy="1446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Dit wireframe visualiseert de denkstappen en de vertaling van de initiële concepten naar een concreet, functioneel ontwerp voor het streamingplatform.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3253378" y="512121"/>
            <a:ext cx="10710120" cy="8402841"/>
          </a:xfrm>
          <a:custGeom>
            <a:avLst/>
            <a:gdLst/>
            <a:ahLst/>
            <a:cxnLst/>
            <a:rect l="l" t="t" r="r" b="b"/>
            <a:pathLst>
              <a:path w="10710120" h="8402841">
                <a:moveTo>
                  <a:pt x="0" y="0"/>
                </a:moveTo>
                <a:lnTo>
                  <a:pt x="10710120" y="0"/>
                </a:lnTo>
                <a:lnTo>
                  <a:pt x="10710120" y="8402841"/>
                </a:lnTo>
                <a:lnTo>
                  <a:pt x="0" y="84028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" b="-8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965274" y="1168298"/>
            <a:ext cx="1575349" cy="426539"/>
            <a:chOff x="0" y="0"/>
            <a:chExt cx="2100466" cy="56871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00453" cy="568706"/>
            </a:xfrm>
            <a:custGeom>
              <a:avLst/>
              <a:gdLst/>
              <a:ahLst/>
              <a:cxnLst/>
              <a:rect l="l" t="t" r="r" b="b"/>
              <a:pathLst>
                <a:path w="2100453" h="568706">
                  <a:moveTo>
                    <a:pt x="0" y="101727"/>
                  </a:moveTo>
                  <a:cubicBezTo>
                    <a:pt x="0" y="45593"/>
                    <a:pt x="45593" y="0"/>
                    <a:pt x="101727" y="0"/>
                  </a:cubicBezTo>
                  <a:lnTo>
                    <a:pt x="1998726" y="0"/>
                  </a:lnTo>
                  <a:cubicBezTo>
                    <a:pt x="2054860" y="0"/>
                    <a:pt x="2100453" y="45593"/>
                    <a:pt x="2100453" y="101727"/>
                  </a:cubicBezTo>
                  <a:lnTo>
                    <a:pt x="2100453" y="466979"/>
                  </a:lnTo>
                  <a:cubicBezTo>
                    <a:pt x="2100453" y="523113"/>
                    <a:pt x="2054860" y="568706"/>
                    <a:pt x="1998726" y="568706"/>
                  </a:cubicBezTo>
                  <a:lnTo>
                    <a:pt x="101727" y="568706"/>
                  </a:lnTo>
                  <a:cubicBezTo>
                    <a:pt x="45593" y="568706"/>
                    <a:pt x="0" y="523240"/>
                    <a:pt x="0" y="466979"/>
                  </a:cubicBezTo>
                  <a:close/>
                </a:path>
              </a:pathLst>
            </a:custGeom>
            <a:solidFill>
              <a:srgbClr val="1517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1453" y="1179166"/>
            <a:ext cx="1302991" cy="347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50"/>
              </a:lnSpc>
            </a:pPr>
            <a:r>
              <a:rPr lang="en-US" sz="1375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HOOFDSTUK 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965274" y="1657055"/>
            <a:ext cx="12688043" cy="737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2"/>
              </a:lnSpc>
            </a:pPr>
            <a:r>
              <a:rPr lang="en-US" sz="443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Het Project: Een Innovatief Streamingplatform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65274" y="2863301"/>
            <a:ext cx="5559771" cy="1891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Ons project betreft de ontwikkeling van een geavanceerd streamingplatform. Gebruikers kunnen hier niet alleen films en series bekijken, maar ook hun eigen video's uploaden en hun kijkgeschiedenis organiseren.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965274" y="4972641"/>
            <a:ext cx="2837412" cy="364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Doelgroep: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65274" y="5487591"/>
            <a:ext cx="5559771" cy="11656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Jongeren en volwassenen die actief films en series kijken en behoefte hebben aan een platform om hun kijkgedrag te beheren en te personaliseren.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65274" y="6870649"/>
            <a:ext cx="3463376" cy="364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50"/>
              </a:lnSpc>
            </a:pPr>
            <a:r>
              <a:rPr lang="en-US" sz="2187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Uniek Verkoopargument: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65274" y="7385599"/>
            <a:ext cx="5559771" cy="1528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175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 mogelijkheid voor gebruikers om zelf content te uploaden onderscheidt dit platform van de meeste traditionele streamingdiensten, die doorgaans een gesloten ecosysteem hanteren.</a:t>
            </a:r>
          </a:p>
        </p:txBody>
      </p:sp>
      <p:sp>
        <p:nvSpPr>
          <p:cNvPr id="15" name="Freeform 15" descr="preencoded.png"/>
          <p:cNvSpPr/>
          <p:nvPr/>
        </p:nvSpPr>
        <p:spPr>
          <a:xfrm>
            <a:off x="8088211" y="2990555"/>
            <a:ext cx="8675789" cy="5639390"/>
          </a:xfrm>
          <a:custGeom>
            <a:avLst/>
            <a:gdLst/>
            <a:ahLst/>
            <a:cxnLst/>
            <a:rect l="l" t="t" r="r" b="b"/>
            <a:pathLst>
              <a:path w="7478163" h="4851949">
                <a:moveTo>
                  <a:pt x="0" y="0"/>
                </a:moveTo>
                <a:lnTo>
                  <a:pt x="7478163" y="0"/>
                </a:lnTo>
                <a:lnTo>
                  <a:pt x="7478163" y="4851949"/>
                </a:lnTo>
                <a:lnTo>
                  <a:pt x="0" y="48519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1" r="-31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92238" y="1606448"/>
            <a:ext cx="13359108" cy="9145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Functionaliteiten &amp; Gebruikerservaring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992238" y="3088034"/>
            <a:ext cx="850554" cy="850554"/>
          </a:xfrm>
          <a:custGeom>
            <a:avLst/>
            <a:gdLst/>
            <a:ahLst/>
            <a:cxnLst/>
            <a:rect l="l" t="t" r="r" b="b"/>
            <a:pathLst>
              <a:path w="850554" h="850554">
                <a:moveTo>
                  <a:pt x="0" y="0"/>
                </a:moveTo>
                <a:lnTo>
                  <a:pt x="850554" y="0"/>
                </a:lnTo>
                <a:lnTo>
                  <a:pt x="850554" y="850554"/>
                </a:lnTo>
                <a:lnTo>
                  <a:pt x="0" y="8505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8" name="TextBox 8"/>
          <p:cNvSpPr txBox="1"/>
          <p:nvPr/>
        </p:nvSpPr>
        <p:spPr>
          <a:xfrm>
            <a:off x="992238" y="4273896"/>
            <a:ext cx="3977135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Films &amp; Series Bekijken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4820241"/>
            <a:ext cx="7974511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Toegang tot een uitgebreide bibliotheek van titels.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9321108" y="3088034"/>
            <a:ext cx="850554" cy="850554"/>
          </a:xfrm>
          <a:custGeom>
            <a:avLst/>
            <a:gdLst/>
            <a:ahLst/>
            <a:cxnLst/>
            <a:rect l="l" t="t" r="r" b="b"/>
            <a:pathLst>
              <a:path w="850554" h="850554">
                <a:moveTo>
                  <a:pt x="0" y="0"/>
                </a:moveTo>
                <a:lnTo>
                  <a:pt x="850554" y="0"/>
                </a:lnTo>
                <a:lnTo>
                  <a:pt x="850554" y="850554"/>
                </a:lnTo>
                <a:lnTo>
                  <a:pt x="0" y="8505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1" name="TextBox 11"/>
          <p:cNvSpPr txBox="1"/>
          <p:nvPr/>
        </p:nvSpPr>
        <p:spPr>
          <a:xfrm>
            <a:off x="9321108" y="4273896"/>
            <a:ext cx="4114505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Eigen Video's Uploaden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21108" y="4820241"/>
            <a:ext cx="7974654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Een unieke functie voor contentcreatie en -deling.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992238" y="5926636"/>
            <a:ext cx="850554" cy="850554"/>
          </a:xfrm>
          <a:custGeom>
            <a:avLst/>
            <a:gdLst/>
            <a:ahLst/>
            <a:cxnLst/>
            <a:rect l="l" t="t" r="r" b="b"/>
            <a:pathLst>
              <a:path w="850554" h="850554">
                <a:moveTo>
                  <a:pt x="0" y="0"/>
                </a:moveTo>
                <a:lnTo>
                  <a:pt x="850554" y="0"/>
                </a:lnTo>
                <a:lnTo>
                  <a:pt x="850554" y="850554"/>
                </a:lnTo>
                <a:lnTo>
                  <a:pt x="0" y="85055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4" name="TextBox 14"/>
          <p:cNvSpPr txBox="1"/>
          <p:nvPr/>
        </p:nvSpPr>
        <p:spPr>
          <a:xfrm>
            <a:off x="992238" y="7112498"/>
            <a:ext cx="3544043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Kijklijsten Beheren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92238" y="7658843"/>
            <a:ext cx="7974511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Creëer 'later kijken' lijsten en houd bij wat reeds bekeken is.</a:t>
            </a:r>
          </a:p>
        </p:txBody>
      </p:sp>
      <p:sp>
        <p:nvSpPr>
          <p:cNvPr id="16" name="Freeform 16" descr="preencoded.png"/>
          <p:cNvSpPr/>
          <p:nvPr/>
        </p:nvSpPr>
        <p:spPr>
          <a:xfrm>
            <a:off x="9321108" y="5926636"/>
            <a:ext cx="850554" cy="850554"/>
          </a:xfrm>
          <a:custGeom>
            <a:avLst/>
            <a:gdLst/>
            <a:ahLst/>
            <a:cxnLst/>
            <a:rect l="l" t="t" r="r" b="b"/>
            <a:pathLst>
              <a:path w="850554" h="850554">
                <a:moveTo>
                  <a:pt x="0" y="0"/>
                </a:moveTo>
                <a:lnTo>
                  <a:pt x="850554" y="0"/>
                </a:lnTo>
                <a:lnTo>
                  <a:pt x="850554" y="850554"/>
                </a:lnTo>
                <a:lnTo>
                  <a:pt x="0" y="85055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9321108" y="7112498"/>
            <a:ext cx="4088759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Kijkgedrag Organiseren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21108" y="7658843"/>
            <a:ext cx="7974654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Personaliseer de ervaring en vind eenvoudig nieuwe content.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92238" y="1181101"/>
            <a:ext cx="3351162" cy="1294514"/>
            <a:chOff x="0" y="0"/>
            <a:chExt cx="2632672" cy="71041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632710" cy="710438"/>
            </a:xfrm>
            <a:custGeom>
              <a:avLst/>
              <a:gdLst/>
              <a:ahLst/>
              <a:cxnLst/>
              <a:rect l="l" t="t" r="r" b="b"/>
              <a:pathLst>
                <a:path w="2632710" h="710438">
                  <a:moveTo>
                    <a:pt x="0" y="127000"/>
                  </a:moveTo>
                  <a:cubicBezTo>
                    <a:pt x="0" y="56896"/>
                    <a:pt x="56896" y="0"/>
                    <a:pt x="127000" y="0"/>
                  </a:cubicBezTo>
                  <a:lnTo>
                    <a:pt x="2505710" y="0"/>
                  </a:lnTo>
                  <a:cubicBezTo>
                    <a:pt x="2575814" y="0"/>
                    <a:pt x="2632710" y="56896"/>
                    <a:pt x="2632710" y="127000"/>
                  </a:cubicBezTo>
                  <a:lnTo>
                    <a:pt x="2632710" y="583438"/>
                  </a:lnTo>
                  <a:cubicBezTo>
                    <a:pt x="2632710" y="653542"/>
                    <a:pt x="2575814" y="710438"/>
                    <a:pt x="2505710" y="710438"/>
                  </a:cubicBezTo>
                  <a:lnTo>
                    <a:pt x="127000" y="710438"/>
                  </a:lnTo>
                  <a:cubicBezTo>
                    <a:pt x="56896" y="710438"/>
                    <a:pt x="0" y="653542"/>
                    <a:pt x="0" y="583438"/>
                  </a:cubicBezTo>
                  <a:close/>
                </a:path>
              </a:pathLst>
            </a:custGeom>
            <a:solidFill>
              <a:srgbClr val="151738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71600" y="1763411"/>
            <a:ext cx="3104855" cy="359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812"/>
              </a:lnSpc>
            </a:pPr>
            <a:r>
              <a:rPr lang="en-US" sz="2500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HOOFDSTUK 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92238" y="2560434"/>
            <a:ext cx="16303523" cy="1800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Databaseopbouw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: De </a:t>
            </a:r>
            <a:r>
              <a:rPr lang="en-US" sz="5562" b="1" dirty="0" err="1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Fundering</a:t>
            </a:r>
            <a:r>
              <a:rPr lang="en-US" sz="5562" b="1" dirty="0">
                <a:solidFill>
                  <a:srgbClr val="FFFFFF"/>
                </a:solidFill>
                <a:latin typeface="Inter Bold"/>
                <a:ea typeface="Inter Bold"/>
                <a:cs typeface="Inter Bold"/>
                <a:sym typeface="Inter Bold"/>
              </a:rPr>
              <a:t> van het Platform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92238" y="4700435"/>
            <a:ext cx="16303523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De databasestructuur is ontworpen voor optimale prestaties en schaalbaarheid. Het ERD-diagram illustreert de complexe relaties tussen gebruikers, hun profielen, de beschikbare titels en alle bijbehorende metadata.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92238" y="5926636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Belangrijke entiteiten omvatten onder andere: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92238" y="6699199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Gebruikers kunnen meerdere profielen hebben.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92238" y="7251944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187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Titels zijn gekoppeld aan genres, castleden, seizoenen en afleveringen.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92238" y="7804699"/>
            <a:ext cx="16303523" cy="53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9902" lvl="1" indent="-164951" algn="l">
              <a:lnSpc>
                <a:spcPts val="3562"/>
              </a:lnSpc>
              <a:buFont typeface="Arial"/>
              <a:buChar char="•"/>
            </a:pP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Functionaliteiten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zoals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kijklijsten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beoordelingen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abonnementen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en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kijkgeschiedenis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zijn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volledig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187" dirty="0" err="1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geïntegreerd</a:t>
            </a:r>
            <a:r>
              <a:rPr lang="en-US" sz="2187" dirty="0">
                <a:solidFill>
                  <a:srgbClr val="FFFFFF"/>
                </a:solidFill>
                <a:latin typeface="Inter"/>
                <a:ea typeface="Inter"/>
                <a:cs typeface="Inter"/>
                <a:sym typeface="Inter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F6F4F4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272525"/>
            </a:solidFill>
            <a:ln w="12700">
              <a:solidFill>
                <a:srgbClr val="000000"/>
              </a:solidFill>
            </a:ln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6" name="Freeform 6" descr="preencoded.png"/>
          <p:cNvSpPr/>
          <p:nvPr/>
        </p:nvSpPr>
        <p:spPr>
          <a:xfrm>
            <a:off x="992386" y="1028700"/>
            <a:ext cx="16303228" cy="7504957"/>
          </a:xfrm>
          <a:custGeom>
            <a:avLst/>
            <a:gdLst/>
            <a:ahLst/>
            <a:cxnLst/>
            <a:rect l="l" t="t" r="r" b="b"/>
            <a:pathLst>
              <a:path w="16303228" h="5926188">
                <a:moveTo>
                  <a:pt x="0" y="0"/>
                </a:moveTo>
                <a:lnTo>
                  <a:pt x="16303228" y="0"/>
                </a:lnTo>
                <a:lnTo>
                  <a:pt x="16303228" y="5926188"/>
                </a:lnTo>
                <a:lnTo>
                  <a:pt x="0" y="592618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4" r="-24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594</Words>
  <Application>Microsoft Office PowerPoint</Application>
  <PresentationFormat>Aangepast</PresentationFormat>
  <Paragraphs>100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Inter Bold</vt:lpstr>
      <vt:lpstr>Inter</vt:lpstr>
      <vt:lpstr>Calibri</vt:lpstr>
      <vt:lpstr>Arial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Welkom-bij-onze-Portfolio.pptx</dc:title>
  <dc:creator>Van Landeghem, Jason</dc:creator>
  <cp:lastModifiedBy>Van Landeghem, Jason</cp:lastModifiedBy>
  <cp:revision>2</cp:revision>
  <dcterms:created xsi:type="dcterms:W3CDTF">2006-08-16T00:00:00Z</dcterms:created>
  <dcterms:modified xsi:type="dcterms:W3CDTF">2026-01-19T16:56:16Z</dcterms:modified>
  <dc:identifier>DAG-4E76hC4</dc:identifier>
</cp:coreProperties>
</file>